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673" r:id="rId2"/>
    <p:sldId id="659" r:id="rId3"/>
    <p:sldId id="775" r:id="rId4"/>
    <p:sldId id="776" r:id="rId5"/>
    <p:sldId id="644" r:id="rId6"/>
    <p:sldId id="777" r:id="rId7"/>
    <p:sldId id="778" r:id="rId8"/>
    <p:sldId id="779" r:id="rId9"/>
    <p:sldId id="780" r:id="rId10"/>
    <p:sldId id="781" r:id="rId11"/>
    <p:sldId id="693" r:id="rId12"/>
    <p:sldId id="694" r:id="rId13"/>
    <p:sldId id="645" r:id="rId14"/>
    <p:sldId id="641" r:id="rId15"/>
    <p:sldId id="642" r:id="rId16"/>
    <p:sldId id="646" r:id="rId17"/>
    <p:sldId id="647" r:id="rId18"/>
    <p:sldId id="648" r:id="rId19"/>
    <p:sldId id="650" r:id="rId20"/>
    <p:sldId id="696" r:id="rId21"/>
    <p:sldId id="698" r:id="rId22"/>
    <p:sldId id="699" r:id="rId23"/>
    <p:sldId id="690" r:id="rId24"/>
    <p:sldId id="774" r:id="rId25"/>
  </p:sldIdLst>
  <p:sldSz cx="12192000" cy="6858000"/>
  <p:notesSz cx="6858000" cy="9144000"/>
  <p:embeddedFontLst>
    <p:embeddedFont>
      <p:font typeface="궁서체" panose="02030609000101010101" pitchFamily="17" charset="-127"/>
      <p:regular r:id="rId28"/>
    </p:embeddedFont>
    <p:embeddedFont>
      <p:font typeface="G마켓 산스 TTF Bold" panose="02000000000000000000" pitchFamily="2" charset="-127"/>
      <p:bold r:id="rId29"/>
    </p:embeddedFont>
    <p:embeddedFont>
      <p:font typeface="G마켓 산스 TTF Light" panose="02000000000000000000" pitchFamily="2" charset="-127"/>
      <p:regular r:id="rId30"/>
    </p:embeddedFont>
    <p:embeddedFont>
      <p:font typeface="G마켓 산스 TTF Medium" panose="02000000000000000000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휴먼엑스포" panose="0203050400010101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83946" autoAdjust="0"/>
  </p:normalViewPr>
  <p:slideViewPr>
    <p:cSldViewPr snapToGrid="0">
      <p:cViewPr varScale="1">
        <p:scale>
          <a:sx n="80" d="100"/>
          <a:sy n="80" d="100"/>
        </p:scale>
        <p:origin x="102" y="3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1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8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1880-851E-42E5-9810-FDEAF3A4C180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453651CC-521D-49FF-9796-9024C0E454CB}" type="datetime1">
              <a:rPr lang="ko-KR" altLang="en-US" smtClean="0"/>
              <a:t>2025-01-06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0C7A2A29-E5D5-45E9-85BF-3A6711C14C76}" type="datetime1">
              <a:rPr lang="ko-KR" altLang="en-US" smtClean="0"/>
              <a:t>2025-01-06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0BE7-F349-4424-8CFA-9AA0CAEA746C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6639B-96FF-4491-9DD1-CCD163BD1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5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7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6494145A-D60B-445B-A252-51FBF27BF2AD}" type="datetime1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ko/3/library/exception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부제목 2">
            <a:extLst>
              <a:ext uri="{FF2B5EF4-FFF2-40B4-BE49-F238E27FC236}">
                <a16:creationId xmlns:a16="http://schemas.microsoft.com/office/drawing/2014/main" id="{4D49513F-B8EE-65E0-31DF-911369D83B1F}"/>
              </a:ext>
            </a:extLst>
          </p:cNvPr>
          <p:cNvSpPr txBox="1">
            <a:spLocks/>
          </p:cNvSpPr>
          <p:nvPr/>
        </p:nvSpPr>
        <p:spPr>
          <a:xfrm>
            <a:off x="6096000" y="3682663"/>
            <a:ext cx="3752143" cy="5300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 개발자 입문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6" y="3664694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53B9F-20C2-CA0E-19CE-49C91F1D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raise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D49D2-4E8F-5213-F3FA-98D5CBF59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raise</a:t>
            </a:r>
            <a:r>
              <a:rPr lang="ko-KR" altLang="en-US"/>
              <a:t>는 명시적으로 예외를 발생시킬 때 사용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43F2D-3D24-7520-C840-00CCEF9E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" name="그림 7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8160B8B0-1812-65B5-C64E-B144CE71B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65" y="1811101"/>
            <a:ext cx="4385284" cy="639288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5044AD5-E225-A95C-6552-10F15639F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65" y="3057847"/>
            <a:ext cx="6929112" cy="31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9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1703513" y="404664"/>
            <a:ext cx="6201139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ysClr val="windowText" lastClr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r>
              <a:rPr lang="en-US" altLang="ko-KR" sz="2800" dirty="0"/>
              <a:t> </a:t>
            </a:r>
            <a:r>
              <a:rPr lang="ko-KR" altLang="en-US" sz="2800" dirty="0"/>
              <a:t>예외</a:t>
            </a:r>
            <a:r>
              <a:rPr lang="en-US" altLang="ko-KR" sz="2800" dirty="0"/>
              <a:t>(Exception)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59" y="2236584"/>
            <a:ext cx="7456269" cy="38296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59" y="1268760"/>
            <a:ext cx="7011008" cy="967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355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4990986" y="1556792"/>
            <a:ext cx="2066009" cy="74345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Exception</a:t>
            </a:r>
          </a:p>
          <a:p>
            <a:pPr algn="ctr"/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5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2565718" y="2924943"/>
            <a:ext cx="2088228" cy="8640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ArithmeticError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6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7570310" y="2924943"/>
            <a:ext cx="1783395" cy="8640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LookupError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" name="꺾인 연결선 5"/>
          <p:cNvCxnSpPr>
            <a:stCxn id="55" idx="0"/>
            <a:endCxn id="40" idx="2"/>
          </p:cNvCxnSpPr>
          <p:nvPr/>
        </p:nvCxnSpPr>
        <p:spPr>
          <a:xfrm rot="5400000" flipH="1" flipV="1">
            <a:off x="4504561" y="1405514"/>
            <a:ext cx="624700" cy="24141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1263521" y="4417148"/>
            <a:ext cx="2304255" cy="864096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ZeroDivisionError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9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3691053" y="4413740"/>
            <a:ext cx="2715280" cy="864096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FloatingPointingError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0" name="꺾인 연결선 59"/>
          <p:cNvCxnSpPr>
            <a:stCxn id="58" idx="0"/>
            <a:endCxn id="55" idx="2"/>
          </p:cNvCxnSpPr>
          <p:nvPr/>
        </p:nvCxnSpPr>
        <p:spPr>
          <a:xfrm rot="5400000" flipH="1" flipV="1">
            <a:off x="2698686" y="3506003"/>
            <a:ext cx="628109" cy="1194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9" idx="0"/>
            <a:endCxn id="55" idx="2"/>
          </p:cNvCxnSpPr>
          <p:nvPr/>
        </p:nvCxnSpPr>
        <p:spPr>
          <a:xfrm rot="16200000" flipV="1">
            <a:off x="4017561" y="3489323"/>
            <a:ext cx="624701" cy="1224135"/>
          </a:xfrm>
          <a:prstGeom prst="bentConnector3">
            <a:avLst>
              <a:gd name="adj1" fmla="val 55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6887432" y="4417149"/>
            <a:ext cx="1620179" cy="864096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IndexError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3" name="사각형: 둥근 모서리 4">
            <a:extLst>
              <a:ext uri="{FF2B5EF4-FFF2-40B4-BE49-F238E27FC236}">
                <a16:creationId xmlns:a16="http://schemas.microsoft.com/office/drawing/2014/main" id="{ED129E99-50A4-4BB8-A859-B2E96B81D3BF}"/>
              </a:ext>
            </a:extLst>
          </p:cNvPr>
          <p:cNvSpPr/>
          <p:nvPr/>
        </p:nvSpPr>
        <p:spPr>
          <a:xfrm>
            <a:off x="8651627" y="4413741"/>
            <a:ext cx="1512169" cy="864096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KeyError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ko-KR" alt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4" name="꺾인 연결선 63"/>
          <p:cNvCxnSpPr>
            <a:stCxn id="62" idx="0"/>
            <a:endCxn id="56" idx="2"/>
          </p:cNvCxnSpPr>
          <p:nvPr/>
        </p:nvCxnSpPr>
        <p:spPr>
          <a:xfrm rot="5400000" flipH="1" flipV="1">
            <a:off x="7811013" y="3675548"/>
            <a:ext cx="628110" cy="8550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63" idx="0"/>
            <a:endCxn id="56" idx="2"/>
          </p:cNvCxnSpPr>
          <p:nvPr/>
        </p:nvCxnSpPr>
        <p:spPr>
          <a:xfrm rot="16200000" flipV="1">
            <a:off x="8667813" y="3673843"/>
            <a:ext cx="624702" cy="8550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/>
          <p:cNvSpPr txBox="1">
            <a:spLocks/>
          </p:cNvSpPr>
          <p:nvPr/>
        </p:nvSpPr>
        <p:spPr>
          <a:xfrm>
            <a:off x="54507" y="151272"/>
            <a:ext cx="5177398" cy="9080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ysClr val="windowText" lastClr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Exception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계층도</a:t>
            </a:r>
          </a:p>
        </p:txBody>
      </p:sp>
      <p:cxnSp>
        <p:nvCxnSpPr>
          <p:cNvPr id="35" name="꺾인 연결선 34"/>
          <p:cNvCxnSpPr/>
          <p:nvPr/>
        </p:nvCxnSpPr>
        <p:spPr>
          <a:xfrm rot="16200000" flipH="1">
            <a:off x="7203953" y="1604482"/>
            <a:ext cx="624701" cy="20162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43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8279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Try</a:t>
            </a:r>
            <a:r>
              <a:rPr lang="ko-KR" altLang="en-US" dirty="0"/>
              <a:t> 블록에서 발생한 예외를 </a:t>
            </a:r>
            <a:r>
              <a:rPr lang="en-US" altLang="ko-KR" dirty="0"/>
              <a:t>except </a:t>
            </a:r>
            <a:r>
              <a:rPr lang="ko-KR" altLang="en-US" dirty="0"/>
              <a:t>블록에서 처리한다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pPr/>
              <a:t>2025-01-06</a:t>
            </a:fld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CC00C7-2F7C-AC78-D261-FEB1CC98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65" y="2128375"/>
            <a:ext cx="4127346" cy="15689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E783BF-5CBA-DD4F-0788-6FA67F39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073" y="2128375"/>
            <a:ext cx="4438844" cy="31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6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발생 가능한 예외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IndexError</a:t>
            </a:r>
            <a:r>
              <a:rPr lang="en-US" altLang="ko-KR" dirty="0"/>
              <a:t>:</a:t>
            </a:r>
            <a:r>
              <a:rPr lang="ko-KR" altLang="en-US" dirty="0"/>
              <a:t> 리스트 인덱스 범위 오류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ValueError</a:t>
            </a:r>
            <a:r>
              <a:rPr lang="en-US" altLang="ko-KR" dirty="0"/>
              <a:t>: </a:t>
            </a:r>
            <a:r>
              <a:rPr lang="ko-KR" altLang="en-US" dirty="0"/>
              <a:t>부적절한 값을 가진 인자를 받았을 때 발생하는 에러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pPr/>
              <a:t>2025-01-06</a:t>
            </a:fld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6126C6E-9570-A1B7-A818-E4E2B8AE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91" y="1900808"/>
            <a:ext cx="8287827" cy="12543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2A4F9A-493B-7DDC-2070-D5AEA44BF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13" y="2782668"/>
            <a:ext cx="8685678" cy="9781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E78F91-23DB-AA70-9E77-B2EFDF14E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90" y="4510493"/>
            <a:ext cx="2630893" cy="3026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A38E4F-FF59-73D9-EFA8-4301A3C6D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13" y="5280460"/>
            <a:ext cx="8983329" cy="9716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B9AC47-0A8A-8712-D09F-740C1EB0C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486" y="4905044"/>
            <a:ext cx="3295954" cy="3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4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발생 가능한 예외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ZeroDivisionError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나눌 때 발생하는 오류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NameError</a:t>
            </a:r>
            <a:r>
              <a:rPr lang="en-US" altLang="ko-KR" dirty="0"/>
              <a:t>: </a:t>
            </a:r>
            <a:r>
              <a:rPr lang="ko-KR" altLang="en-US" dirty="0"/>
              <a:t>존재하지 않는 변수를 호출할 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FileNotFoundError</a:t>
            </a:r>
            <a:r>
              <a:rPr lang="en-US" altLang="ko-KR" dirty="0"/>
              <a:t>: </a:t>
            </a:r>
            <a:r>
              <a:rPr lang="ko-KR" altLang="en-US" dirty="0"/>
              <a:t>존재하지 않는 파일을 호출할 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pPr/>
              <a:t>2025-01-06</a:t>
            </a:fld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FC91E6-CD92-5E16-286A-9E874130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074" y="1434047"/>
            <a:ext cx="2135972" cy="4650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995EC8-ECC9-44FE-6D03-AB5681AB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233" y="2701951"/>
            <a:ext cx="2149740" cy="10055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81CCFD-3DF2-27E2-0353-10CC180F6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78" y="4532622"/>
            <a:ext cx="4440019" cy="435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92A6D0-C57C-B684-35B1-4809AF445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632" y="5186295"/>
            <a:ext cx="906906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8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pPr/>
              <a:t>2025-01-06</a:t>
            </a:fld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5F8544-1544-B641-0D0D-3F2BBEBF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19" y="1426866"/>
            <a:ext cx="9023232" cy="1426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52B08F-D1D8-9CFE-6B24-2377A5D4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80" y="2886109"/>
            <a:ext cx="3855574" cy="794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2B3296-3F75-C345-3491-7E878C169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8" r="7708" b="43540"/>
          <a:stretch/>
        </p:blipFill>
        <p:spPr>
          <a:xfrm>
            <a:off x="431219" y="2983219"/>
            <a:ext cx="1832812" cy="411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25FF7A-DA47-3DA0-450D-5FD42C443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19" y="4075326"/>
            <a:ext cx="6051091" cy="1340732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FF3D880-40DC-4585-06CA-C062B23CAB0A}"/>
              </a:ext>
            </a:extLst>
          </p:cNvPr>
          <p:cNvCxnSpPr/>
          <p:nvPr/>
        </p:nvCxnSpPr>
        <p:spPr>
          <a:xfrm>
            <a:off x="251788" y="3810559"/>
            <a:ext cx="1158517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D26C65A-9B82-1AE2-047A-32AEE7C33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19" y="5585086"/>
            <a:ext cx="5339482" cy="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7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pPr/>
              <a:t>2025-01-06</a:t>
            </a:fld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2D5540-34B6-318E-3149-26739FFB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52" y="1325563"/>
            <a:ext cx="7495887" cy="3377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47C37-7E06-6D44-7CFE-EFB4668D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96" y="4978203"/>
            <a:ext cx="2795404" cy="314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F8C16F-8350-78CA-8704-3C6D57462A87}"/>
              </a:ext>
            </a:extLst>
          </p:cNvPr>
          <p:cNvSpPr txBox="1"/>
          <p:nvPr/>
        </p:nvSpPr>
        <p:spPr>
          <a:xfrm>
            <a:off x="492551" y="4950855"/>
            <a:ext cx="9807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</a:p>
          <a:p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=&gt; </a:t>
            </a:r>
            <a:r>
              <a:rPr lang="en-US" altLang="ko-KR" sz="200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NameError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먼저 나오므로 </a:t>
            </a:r>
            <a:r>
              <a:rPr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IndexError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ZeroDivisionError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오류는 발생하지 않음</a:t>
            </a:r>
          </a:p>
        </p:txBody>
      </p:sp>
    </p:spTree>
    <p:extLst>
      <p:ext uri="{BB962C8B-B14F-4D97-AF65-F5344CB8AC3E}">
        <p14:creationId xmlns:p14="http://schemas.microsoft.com/office/powerpoint/2010/main" val="57544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pPr/>
              <a:t>2025-01-06</a:t>
            </a:fld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41181E-93BC-7A5E-AEF9-0FE96289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19" y="1546795"/>
            <a:ext cx="7525026" cy="38624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0FE997-49FD-5C69-7A0A-B8A405DB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42" y="4130167"/>
            <a:ext cx="2996005" cy="5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1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 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정수 입력 받기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5DDE5-0A39-A366-4CFE-A2839119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pPr/>
              <a:t>2025-01-06</a:t>
            </a:fld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325562"/>
            <a:ext cx="10687485" cy="436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사용자가 제대로 된 정수를 입력할 때까지 반복하여 입력 받기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1D8496-0ED9-35C5-D253-5FBE1AD5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8" y="2110533"/>
            <a:ext cx="4977707" cy="22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 b="1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 b="1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예외처리</a:t>
            </a:r>
            <a:endParaRPr lang="ko-KR" altLang="en-US" sz="6600" b="1" dirty="0">
              <a:highlight>
                <a:srgbClr val="FFFF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972277" cy="1052736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예외 처리</a:t>
            </a:r>
            <a:r>
              <a:rPr lang="en-US" altLang="ko-KR" dirty="0"/>
              <a:t>(Exception)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04332" y="1052736"/>
            <a:ext cx="6456556" cy="1149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try ~ except ~ finally </a:t>
            </a:r>
            <a:r>
              <a:rPr lang="ko-KR" altLang="en-US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구문</a:t>
            </a:r>
            <a:endParaRPr lang="en-US" altLang="ko-KR" sz="24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finally </a:t>
            </a:r>
            <a:r>
              <a: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구문을 반드시 실행한다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19" y="2452609"/>
            <a:ext cx="5401569" cy="35802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099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40" y="2369440"/>
            <a:ext cx="4016088" cy="39398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2059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raise ~ Exception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30815" y="1056544"/>
            <a:ext cx="8053970" cy="1149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▶ 예외 처리를 미루기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raise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사용하는 곳에서 발생 시킴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강제로 프로그램 종료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12" name="타원 11"/>
          <p:cNvSpPr/>
          <p:nvPr/>
        </p:nvSpPr>
        <p:spPr>
          <a:xfrm>
            <a:off x="3685210" y="3845622"/>
            <a:ext cx="803306" cy="295171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ysClr val="windowText" lastClr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272492" y="4140792"/>
            <a:ext cx="360040" cy="1476182"/>
          </a:xfrm>
          <a:custGeom>
            <a:avLst/>
            <a:gdLst>
              <a:gd name="connsiteX0" fmla="*/ 0 w 1160371"/>
              <a:gd name="connsiteY0" fmla="*/ 0 h 1311215"/>
              <a:gd name="connsiteX1" fmla="*/ 1061049 w 1160371"/>
              <a:gd name="connsiteY1" fmla="*/ 690113 h 1311215"/>
              <a:gd name="connsiteX2" fmla="*/ 1052422 w 1160371"/>
              <a:gd name="connsiteY2" fmla="*/ 1311215 h 131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371" h="1311215">
                <a:moveTo>
                  <a:pt x="0" y="0"/>
                </a:moveTo>
                <a:cubicBezTo>
                  <a:pt x="442823" y="235788"/>
                  <a:pt x="885646" y="471577"/>
                  <a:pt x="1061049" y="690113"/>
                </a:cubicBezTo>
                <a:cubicBezTo>
                  <a:pt x="1236452" y="908649"/>
                  <a:pt x="1144437" y="1109932"/>
                  <a:pt x="1052422" y="1311215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3952" y="3514017"/>
            <a:ext cx="3672408" cy="37457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반드시 구현하도록 만드는 예외 처리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083766" y="3730040"/>
            <a:ext cx="58018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4678027"/>
            <a:ext cx="3871295" cy="9983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56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raise ~ Exception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57341" y="1172902"/>
            <a:ext cx="7200917" cy="6001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▶ 예외 처리를 미루기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en-US" altLang="ko-KR" sz="24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raise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37" y="1965132"/>
            <a:ext cx="3665538" cy="41685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4437112"/>
            <a:ext cx="1722269" cy="14098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374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3F111-08B2-512B-D32A-45BC498E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45DF4-FF70-2FA4-785C-0832CB05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파이썬에서 예외처리는 프로그램 실행 중 발생할 수 있는 오류</a:t>
            </a:r>
            <a:r>
              <a:rPr lang="en-US" altLang="ko-KR"/>
              <a:t>(</a:t>
            </a:r>
            <a:r>
              <a:rPr lang="ko-KR" altLang="en-US"/>
              <a:t>예외</a:t>
            </a:r>
            <a:r>
              <a:rPr lang="en-US" altLang="ko-KR"/>
              <a:t>)</a:t>
            </a:r>
            <a:r>
              <a:rPr lang="ko-KR" altLang="en-US"/>
              <a:t>를 관리하여 프로그램이 비정상적으로 종료되지 않도록 하는 데 사용</a:t>
            </a:r>
            <a:endParaRPr lang="en-US" altLang="ko-KR"/>
          </a:p>
          <a:p>
            <a:r>
              <a:rPr lang="ko-KR" altLang="en-US"/>
              <a:t>예외처리를 통해 오류가 발생하더라도 프로그램이 정상적으로 실행을 계속하거나</a:t>
            </a:r>
            <a:r>
              <a:rPr lang="en-US" altLang="ko-KR"/>
              <a:t>, </a:t>
            </a:r>
            <a:r>
              <a:rPr lang="ko-KR" altLang="en-US"/>
              <a:t>사용자에게 적절한 메시지를 제공함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E63EE-C5BA-6BF1-7973-A312A10D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6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B4212-FC67-8CAA-1045-46FAF5C9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에러와 예외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E1F34-574A-8B0D-D3E9-F677F464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b="1"/>
              <a:t>에러</a:t>
            </a:r>
            <a:r>
              <a:rPr lang="en-US" altLang="ko-KR" b="1"/>
              <a:t>(Error)</a:t>
            </a:r>
          </a:p>
          <a:p>
            <a:pPr marL="0" indent="-85725">
              <a:buNone/>
            </a:pPr>
            <a:r>
              <a:rPr lang="ko-KR" altLang="en-US" b="1">
                <a:solidFill>
                  <a:srgbClr val="C00000"/>
                </a:solidFill>
              </a:rPr>
              <a:t>구문</a:t>
            </a:r>
            <a:r>
              <a:rPr lang="en-US" altLang="ko-KR" b="1">
                <a:solidFill>
                  <a:srgbClr val="C00000"/>
                </a:solidFill>
              </a:rPr>
              <a:t>(syntex)</a:t>
            </a:r>
            <a:r>
              <a:rPr lang="ko-KR" altLang="en-US" b="1">
                <a:solidFill>
                  <a:srgbClr val="C00000"/>
                </a:solidFill>
              </a:rPr>
              <a:t> 오류 </a:t>
            </a:r>
            <a:r>
              <a:rPr lang="en-US" altLang="ko-KR"/>
              <a:t>: </a:t>
            </a:r>
            <a:r>
              <a:rPr lang="ko-KR" altLang="en-US"/>
              <a:t>문법에 맞지 않거나 오타가 났을 경우 발생하는 오류</a:t>
            </a:r>
            <a:r>
              <a:rPr lang="en-US" altLang="ko-KR"/>
              <a:t>.</a:t>
            </a:r>
          </a:p>
          <a:p>
            <a:pPr marL="0" indent="-314325">
              <a:buNone/>
            </a:pPr>
            <a:r>
              <a:rPr lang="en-US" altLang="ko-KR"/>
              <a:t>IDE</a:t>
            </a:r>
            <a:r>
              <a:rPr lang="ko-KR" altLang="en-US"/>
              <a:t>에서 실행 전에 알 수 있음</a:t>
            </a:r>
            <a:endParaRPr lang="en-US" altLang="ko-KR"/>
          </a:p>
          <a:p>
            <a:pPr marL="371475" lvl="1"/>
            <a:endParaRPr lang="en-US" altLang="ko-KR" sz="2400"/>
          </a:p>
          <a:p>
            <a:r>
              <a:rPr lang="ko-KR" altLang="en-US" b="1"/>
              <a:t>예외</a:t>
            </a:r>
            <a:r>
              <a:rPr lang="en-US" altLang="ko-KR" b="1"/>
              <a:t>(Exception) </a:t>
            </a:r>
          </a:p>
          <a:p>
            <a:pPr marL="0" indent="0">
              <a:buNone/>
            </a:pPr>
            <a:r>
              <a:rPr lang="ko-KR" altLang="en-US" b="1">
                <a:solidFill>
                  <a:srgbClr val="C00000"/>
                </a:solidFill>
              </a:rPr>
              <a:t>실행</a:t>
            </a:r>
            <a:r>
              <a:rPr lang="en-US" altLang="ko-KR" b="1">
                <a:solidFill>
                  <a:srgbClr val="C00000"/>
                </a:solidFill>
              </a:rPr>
              <a:t>(runtime)</a:t>
            </a:r>
            <a:r>
              <a:rPr lang="ko-KR" altLang="en-US" b="1">
                <a:solidFill>
                  <a:srgbClr val="C00000"/>
                </a:solidFill>
              </a:rPr>
              <a:t> 오류</a:t>
            </a:r>
            <a:r>
              <a:rPr lang="ko-KR" altLang="en-US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문법적인 오류는 없지만 실행</a:t>
            </a:r>
            <a:r>
              <a:rPr lang="en-US" altLang="ko-KR"/>
              <a:t>(run)</a:t>
            </a:r>
            <a:r>
              <a:rPr lang="ko-KR" altLang="en-US"/>
              <a:t> 될 때 에러가 발생하는 것을 말한다</a:t>
            </a:r>
            <a:r>
              <a:rPr lang="en-US" altLang="ko-KR"/>
              <a:t>.</a:t>
            </a:r>
          </a:p>
          <a:p>
            <a:pPr marL="457200" lvl="1" indent="0">
              <a:buNone/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파일을 읽어 사용하려는데 파일이 없는 경우</a:t>
            </a:r>
            <a:r>
              <a:rPr lang="en-US" altLang="ko-KR"/>
              <a:t>,  </a:t>
            </a:r>
          </a:p>
          <a:p>
            <a:pPr marL="457200" lvl="1" indent="0">
              <a:buNone/>
            </a:pPr>
            <a:r>
              <a:rPr lang="ko-KR" altLang="en-US"/>
              <a:t>리스트 값을 출력하려는데 리스트 요소가 없는 경우 등</a:t>
            </a:r>
            <a:r>
              <a:rPr lang="en-US" altLang="ko-KR"/>
              <a:t>..</a:t>
            </a:r>
          </a:p>
          <a:p>
            <a:pPr marL="457200" lvl="1" indent="0">
              <a:buNone/>
            </a:pPr>
            <a:r>
              <a:rPr lang="ko-KR" altLang="en-US" b="1" i="1">
                <a:solidFill>
                  <a:srgbClr val="C00000"/>
                </a:solidFill>
              </a:rPr>
              <a:t>에러가 발생되면 프로그램의 동작이 중지 또는 종료된다</a:t>
            </a:r>
            <a:endParaRPr lang="en-US" altLang="ko-KR" b="1" i="1">
              <a:solidFill>
                <a:srgbClr val="C00000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CC0DDC-2F4E-9746-40A3-438218A5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7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예외처리란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8279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에러가 </a:t>
            </a:r>
            <a:r>
              <a:rPr lang="ko-KR" altLang="en-US" dirty="0" err="1"/>
              <a:t>발생할만한</a:t>
            </a:r>
            <a:r>
              <a:rPr lang="ko-KR" altLang="en-US" dirty="0"/>
              <a:t> 부분을 예측하여</a:t>
            </a:r>
            <a:r>
              <a:rPr lang="en-US" altLang="ko-KR" dirty="0"/>
              <a:t>,</a:t>
            </a:r>
            <a:r>
              <a:rPr lang="ko-KR" altLang="en-US" dirty="0"/>
              <a:t> 미리 </a:t>
            </a:r>
            <a:r>
              <a:rPr lang="ko-KR" altLang="en-US" dirty="0">
                <a:effectLst/>
              </a:rPr>
              <a:t>예외 상황에 대한 처리를 하는 것</a:t>
            </a:r>
            <a:endParaRPr lang="en-US" altLang="ko-KR" dirty="0">
              <a:effectLst/>
            </a:endParaRPr>
          </a:p>
          <a:p>
            <a:pPr marL="0" indent="0">
              <a:buNone/>
            </a:pPr>
            <a:r>
              <a:rPr lang="en-US" altLang="ko-KR" dirty="0"/>
              <a:t>Try</a:t>
            </a:r>
            <a:r>
              <a:rPr lang="ko-KR" altLang="en-US" dirty="0"/>
              <a:t> 블록에서 발생한 예외를 </a:t>
            </a:r>
            <a:r>
              <a:rPr lang="en-US" altLang="ko-KR" dirty="0"/>
              <a:t>except </a:t>
            </a:r>
            <a:r>
              <a:rPr lang="ko-KR" altLang="en-US" dirty="0"/>
              <a:t>블록에서 처리한다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86AB2-DBD8-4DB1-9D92-B364D9F6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78D9C4-20C1-4B15-A116-16DC77AD9A1E}" type="datetime1">
              <a:rPr lang="ko-KR" altLang="en-US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pPr/>
              <a:t>2025-01-06</a:t>
            </a:fld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6D1107-0EFA-61F5-7245-A023B223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5" y="2651126"/>
            <a:ext cx="6239324" cy="36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4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093F2-84DC-79AF-948C-4ABA9FE4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F8F3F-884C-23F1-E84D-5636FB1A0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예외처리 기본 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8734E-C123-7F0F-EC8B-B1DE50DA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763FB25-1AAE-D441-21B8-6A2307884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48" y="1931417"/>
            <a:ext cx="5229033" cy="42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9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01007-4C1B-6B09-4882-B593B171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74310-4717-141F-85C0-768D92D6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키워드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6FF396-D8B9-9FFD-1654-653898E8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0FA7B3D-8DE7-1709-E1D4-BCD5C203C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98" y="1812756"/>
            <a:ext cx="7171011" cy="44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6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3E49D-2145-8F40-0D4B-8CBF7472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00B16-0ECF-15CA-120F-4EF4B0D32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hlinkClick r:id="rId2"/>
              </a:rPr>
              <a:t>공식문서</a:t>
            </a:r>
            <a:endParaRPr lang="en-US" altLang="ko-KR"/>
          </a:p>
          <a:p>
            <a:r>
              <a:rPr lang="en-US" altLang="ko-KR"/>
              <a:t>IndexError:</a:t>
            </a:r>
            <a:r>
              <a:rPr lang="ko-KR" altLang="en-US"/>
              <a:t> 리스트 인덱스 범위 오류</a:t>
            </a:r>
            <a:endParaRPr lang="en-US" altLang="ko-KR"/>
          </a:p>
          <a:p>
            <a:r>
              <a:rPr lang="en-US" altLang="ko-KR"/>
              <a:t>ValueError: </a:t>
            </a:r>
            <a:r>
              <a:rPr lang="ko-KR" altLang="en-US"/>
              <a:t>부적절한 값을 가진 인자를 받았을 때 발생하는 에러</a:t>
            </a:r>
            <a:endParaRPr lang="en-US" altLang="ko-KR"/>
          </a:p>
          <a:p>
            <a:r>
              <a:rPr lang="en-US" altLang="ko-KR"/>
              <a:t>ZeroDivisionError:</a:t>
            </a:r>
            <a:r>
              <a:rPr lang="ko-KR" altLang="en-US"/>
              <a:t> </a:t>
            </a:r>
            <a:r>
              <a:rPr lang="en-US" altLang="ko-KR"/>
              <a:t>0</a:t>
            </a:r>
            <a:r>
              <a:rPr lang="ko-KR" altLang="en-US"/>
              <a:t>으로 나눌 때 발생하는 오류</a:t>
            </a:r>
            <a:endParaRPr lang="en-US" altLang="ko-KR"/>
          </a:p>
          <a:p>
            <a:r>
              <a:rPr lang="en-US" altLang="ko-KR"/>
              <a:t>NameError: </a:t>
            </a:r>
            <a:r>
              <a:rPr lang="ko-KR" altLang="en-US"/>
              <a:t>존재하지 않는 변수를 호출할 때</a:t>
            </a:r>
            <a:endParaRPr lang="en-US" altLang="ko-KR"/>
          </a:p>
          <a:p>
            <a:r>
              <a:rPr lang="en-US" altLang="ko-KR"/>
              <a:t>FileNotFoundError: </a:t>
            </a:r>
            <a:r>
              <a:rPr lang="ko-KR" altLang="en-US"/>
              <a:t>존재하지 않는 파일을 호출할 때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01D98C-8F7B-6437-AA04-5DD05B25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9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EFAAB-34CB-2594-5721-4272E366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예외처리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AC371F-1FE6-1B00-FEB8-1EBD5C42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예외 세부 확인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여러 개 한번에 처리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6CD5D-BB45-9CD1-6929-E6B198C5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A52A68F-80FC-D7B8-8EAF-A63135AFB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59" y="1843030"/>
            <a:ext cx="7272866" cy="1616192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08DEFE2-8681-B6F7-EA4C-F54555F9C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59" y="4133006"/>
            <a:ext cx="7272866" cy="21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17788</TotalTime>
  <Words>410</Words>
  <Application>Microsoft Office PowerPoint</Application>
  <PresentationFormat>와이드스크린</PresentationFormat>
  <Paragraphs>145</Paragraphs>
  <Slides>24</Slides>
  <Notes>6</Notes>
  <HiddenSlides>12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Arial</vt:lpstr>
      <vt:lpstr>궁서체</vt:lpstr>
      <vt:lpstr>G마켓 산스 TTF Bold</vt:lpstr>
      <vt:lpstr>Wingdings</vt:lpstr>
      <vt:lpstr>G마켓 산스 TTF Light</vt:lpstr>
      <vt:lpstr>G마켓 산스 TTF Medium</vt:lpstr>
      <vt:lpstr>맑은 고딕</vt:lpstr>
      <vt:lpstr>휴먼엑스포</vt:lpstr>
      <vt:lpstr>Office 테마</vt:lpstr>
      <vt:lpstr>PowerPoint 프레젠테이션</vt:lpstr>
      <vt:lpstr>PowerPoint 프레젠테이션</vt:lpstr>
      <vt:lpstr>예외처리</vt:lpstr>
      <vt:lpstr>에러와 예외</vt:lpstr>
      <vt:lpstr>예외처리란?</vt:lpstr>
      <vt:lpstr>예외처리</vt:lpstr>
      <vt:lpstr>예외처리</vt:lpstr>
      <vt:lpstr>예외종류</vt:lpstr>
      <vt:lpstr>예외처리 </vt:lpstr>
      <vt:lpstr>raise</vt:lpstr>
      <vt:lpstr>PowerPoint 프레젠테이션</vt:lpstr>
      <vt:lpstr>PowerPoint 프레젠테이션</vt:lpstr>
      <vt:lpstr>예외 처리</vt:lpstr>
      <vt:lpstr>발생 가능한 예외 종류</vt:lpstr>
      <vt:lpstr>발생 가능한 예외 종류</vt:lpstr>
      <vt:lpstr>예외처리 예시</vt:lpstr>
      <vt:lpstr>예외처리 예시</vt:lpstr>
      <vt:lpstr>예외처리 예시</vt:lpstr>
      <vt:lpstr>실습 1. 정수 입력 받기 </vt:lpstr>
      <vt:lpstr> 예외 처리(Exception)</vt:lpstr>
      <vt:lpstr> raise ~ Exception</vt:lpstr>
      <vt:lpstr> raise ~ Exception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spreatics</cp:lastModifiedBy>
  <cp:revision>492</cp:revision>
  <dcterms:created xsi:type="dcterms:W3CDTF">2022-06-26T11:10:22Z</dcterms:created>
  <dcterms:modified xsi:type="dcterms:W3CDTF">2025-01-06T05:21:43Z</dcterms:modified>
</cp:coreProperties>
</file>